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sldIdLst>
    <p:sldId id="256" r:id="rId2"/>
    <p:sldId id="265" r:id="rId3"/>
    <p:sldId id="259" r:id="rId4"/>
    <p:sldId id="258" r:id="rId5"/>
    <p:sldId id="260" r:id="rId6"/>
    <p:sldId id="261" r:id="rId7"/>
    <p:sldId id="263" r:id="rId8"/>
    <p:sldId id="266" r:id="rId9"/>
    <p:sldId id="267" r:id="rId10"/>
    <p:sldId id="268" r:id="rId11"/>
    <p:sldId id="257"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C60BF2-D0C5-41FE-5BFD-A9100B183A16}" v="2" dt="2020-09-22T16:32:44.056"/>
    <p1510:client id="{CBC0D5B1-31C8-4441-8D0C-4707E6045DCA}" v="260" dt="2020-09-16T17:42:59.300"/>
    <p1510:client id="{CE7DA036-69B9-A7EE-5A7C-CE004CF2FF25}" v="410" dt="2020-09-22T15:57:22.6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8" d="100"/>
          <a:sy n="98"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6744B-465A-46F5-862F-B6BCA155669C}"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6513A60-9C45-4161-BD23-B9AA1196991A}">
      <dgm:prSet/>
      <dgm:spPr/>
      <dgm:t>
        <a:bodyPr/>
        <a:lstStyle/>
        <a:p>
          <a:pPr>
            <a:lnSpc>
              <a:spcPct val="100000"/>
            </a:lnSpc>
            <a:defRPr cap="all"/>
          </a:pPr>
          <a:r>
            <a:rPr lang="en-US" b="1"/>
            <a:t>1. Assess your self-talk and thoughts</a:t>
          </a:r>
          <a:endParaRPr lang="en-US"/>
        </a:p>
      </dgm:t>
    </dgm:pt>
    <dgm:pt modelId="{EF2BF26C-2BD0-45A2-B44C-57BD851916B4}" type="parTrans" cxnId="{2BC10272-C4C1-47B8-B616-7FDF93AFA4DE}">
      <dgm:prSet/>
      <dgm:spPr/>
      <dgm:t>
        <a:bodyPr/>
        <a:lstStyle/>
        <a:p>
          <a:endParaRPr lang="en-US"/>
        </a:p>
      </dgm:t>
    </dgm:pt>
    <dgm:pt modelId="{3BD97019-5081-4965-914F-99333A9627DE}" type="sibTrans" cxnId="{2BC10272-C4C1-47B8-B616-7FDF93AFA4DE}">
      <dgm:prSet/>
      <dgm:spPr/>
      <dgm:t>
        <a:bodyPr/>
        <a:lstStyle/>
        <a:p>
          <a:endParaRPr lang="en-US"/>
        </a:p>
      </dgm:t>
    </dgm:pt>
    <dgm:pt modelId="{79B3B034-34B8-40CA-892F-77EB662B04B7}">
      <dgm:prSet/>
      <dgm:spPr/>
      <dgm:t>
        <a:bodyPr/>
        <a:lstStyle/>
        <a:p>
          <a:pPr>
            <a:lnSpc>
              <a:spcPct val="100000"/>
            </a:lnSpc>
            <a:defRPr cap="all"/>
          </a:pPr>
          <a:r>
            <a:rPr lang="en-US" b="1"/>
            <a:t>2. Use your senses</a:t>
          </a:r>
          <a:endParaRPr lang="en-US"/>
        </a:p>
      </dgm:t>
    </dgm:pt>
    <dgm:pt modelId="{A4D104F3-E674-4733-97D6-97DA7E15C4B4}" type="parTrans" cxnId="{1282BC84-8318-49D5-AE2E-E430CEF5C848}">
      <dgm:prSet/>
      <dgm:spPr/>
      <dgm:t>
        <a:bodyPr/>
        <a:lstStyle/>
        <a:p>
          <a:endParaRPr lang="en-US"/>
        </a:p>
      </dgm:t>
    </dgm:pt>
    <dgm:pt modelId="{33A42FB7-58C3-4F9F-9155-3070AAEEC852}" type="sibTrans" cxnId="{1282BC84-8318-49D5-AE2E-E430CEF5C848}">
      <dgm:prSet/>
      <dgm:spPr/>
      <dgm:t>
        <a:bodyPr/>
        <a:lstStyle/>
        <a:p>
          <a:endParaRPr lang="en-US"/>
        </a:p>
      </dgm:t>
    </dgm:pt>
    <dgm:pt modelId="{FAD0E4AB-B22A-4DFE-9466-C66A3F02C587}">
      <dgm:prSet/>
      <dgm:spPr/>
      <dgm:t>
        <a:bodyPr/>
        <a:lstStyle/>
        <a:p>
          <a:pPr>
            <a:lnSpc>
              <a:spcPct val="100000"/>
            </a:lnSpc>
            <a:defRPr cap="all"/>
          </a:pPr>
          <a:r>
            <a:rPr lang="en-US" b="1"/>
            <a:t>3. Express your feelings</a:t>
          </a:r>
          <a:endParaRPr lang="en-US"/>
        </a:p>
      </dgm:t>
    </dgm:pt>
    <dgm:pt modelId="{61A93BC4-6460-4F17-8422-EB58AF13DE77}" type="parTrans" cxnId="{F8826B13-4AFF-4931-B341-5CCD912FB219}">
      <dgm:prSet/>
      <dgm:spPr/>
      <dgm:t>
        <a:bodyPr/>
        <a:lstStyle/>
        <a:p>
          <a:endParaRPr lang="en-US"/>
        </a:p>
      </dgm:t>
    </dgm:pt>
    <dgm:pt modelId="{E2446831-C9F1-4FD0-879F-D80D71DD83CD}" type="sibTrans" cxnId="{F8826B13-4AFF-4931-B341-5CCD912FB219}">
      <dgm:prSet/>
      <dgm:spPr/>
      <dgm:t>
        <a:bodyPr/>
        <a:lstStyle/>
        <a:p>
          <a:endParaRPr lang="en-US"/>
        </a:p>
      </dgm:t>
    </dgm:pt>
    <dgm:pt modelId="{EAF617F0-0EA6-4273-A772-060D1C243A2B}" type="pres">
      <dgm:prSet presAssocID="{5956744B-465A-46F5-862F-B6BCA155669C}" presName="root" presStyleCnt="0">
        <dgm:presLayoutVars>
          <dgm:dir/>
          <dgm:resizeHandles val="exact"/>
        </dgm:presLayoutVars>
      </dgm:prSet>
      <dgm:spPr/>
    </dgm:pt>
    <dgm:pt modelId="{7A1DC001-158F-4734-8435-4F6024DD37DD}" type="pres">
      <dgm:prSet presAssocID="{36513A60-9C45-4161-BD23-B9AA1196991A}" presName="compNode" presStyleCnt="0"/>
      <dgm:spPr/>
    </dgm:pt>
    <dgm:pt modelId="{4F4BA7BA-4C17-4896-B1E8-17700A2F50D7}" type="pres">
      <dgm:prSet presAssocID="{36513A60-9C45-4161-BD23-B9AA1196991A}" presName="iconBgRect" presStyleLbl="bgShp" presStyleIdx="0" presStyleCnt="3"/>
      <dgm:spPr/>
    </dgm:pt>
    <dgm:pt modelId="{BA4B8611-7B22-4A61-AFB7-2AFA3478A8ED}" type="pres">
      <dgm:prSet presAssocID="{36513A60-9C45-4161-BD23-B9AA1196991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A39329D6-E4C2-4165-8BA7-7E97B2B0DD64}" type="pres">
      <dgm:prSet presAssocID="{36513A60-9C45-4161-BD23-B9AA1196991A}" presName="spaceRect" presStyleCnt="0"/>
      <dgm:spPr/>
    </dgm:pt>
    <dgm:pt modelId="{2DEA3286-E0AB-480A-9690-151AFBBD7101}" type="pres">
      <dgm:prSet presAssocID="{36513A60-9C45-4161-BD23-B9AA1196991A}" presName="textRect" presStyleLbl="revTx" presStyleIdx="0" presStyleCnt="3">
        <dgm:presLayoutVars>
          <dgm:chMax val="1"/>
          <dgm:chPref val="1"/>
        </dgm:presLayoutVars>
      </dgm:prSet>
      <dgm:spPr/>
    </dgm:pt>
    <dgm:pt modelId="{EAC13460-A839-4888-B867-FDB55E9CEC6A}" type="pres">
      <dgm:prSet presAssocID="{3BD97019-5081-4965-914F-99333A9627DE}" presName="sibTrans" presStyleCnt="0"/>
      <dgm:spPr/>
    </dgm:pt>
    <dgm:pt modelId="{5192B379-6608-4CCF-95CB-93EDA4653C0D}" type="pres">
      <dgm:prSet presAssocID="{79B3B034-34B8-40CA-892F-77EB662B04B7}" presName="compNode" presStyleCnt="0"/>
      <dgm:spPr/>
    </dgm:pt>
    <dgm:pt modelId="{FCCFC0B9-0DE9-407C-AAC2-B725838B5232}" type="pres">
      <dgm:prSet presAssocID="{79B3B034-34B8-40CA-892F-77EB662B04B7}" presName="iconBgRect" presStyleLbl="bgShp" presStyleIdx="1" presStyleCnt="3"/>
      <dgm:spPr/>
    </dgm:pt>
    <dgm:pt modelId="{53120940-93FE-4B79-960B-280AE1300AC5}" type="pres">
      <dgm:prSet presAssocID="{79B3B034-34B8-40CA-892F-77EB662B04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5AD2D370-5885-4F7E-9E26-0551B781A2A8}" type="pres">
      <dgm:prSet presAssocID="{79B3B034-34B8-40CA-892F-77EB662B04B7}" presName="spaceRect" presStyleCnt="0"/>
      <dgm:spPr/>
    </dgm:pt>
    <dgm:pt modelId="{40C8FE80-468D-43BC-A7B7-5CAA6895D157}" type="pres">
      <dgm:prSet presAssocID="{79B3B034-34B8-40CA-892F-77EB662B04B7}" presName="textRect" presStyleLbl="revTx" presStyleIdx="1" presStyleCnt="3">
        <dgm:presLayoutVars>
          <dgm:chMax val="1"/>
          <dgm:chPref val="1"/>
        </dgm:presLayoutVars>
      </dgm:prSet>
      <dgm:spPr/>
    </dgm:pt>
    <dgm:pt modelId="{07694ABD-EC10-4432-8A79-D4513EA14B8C}" type="pres">
      <dgm:prSet presAssocID="{33A42FB7-58C3-4F9F-9155-3070AAEEC852}" presName="sibTrans" presStyleCnt="0"/>
      <dgm:spPr/>
    </dgm:pt>
    <dgm:pt modelId="{2360BC88-A026-4ACB-87B1-D60B4E4C16F5}" type="pres">
      <dgm:prSet presAssocID="{FAD0E4AB-B22A-4DFE-9466-C66A3F02C587}" presName="compNode" presStyleCnt="0"/>
      <dgm:spPr/>
    </dgm:pt>
    <dgm:pt modelId="{223A3558-30B3-4DDF-BC9D-F11734D1264D}" type="pres">
      <dgm:prSet presAssocID="{FAD0E4AB-B22A-4DFE-9466-C66A3F02C587}" presName="iconBgRect" presStyleLbl="bgShp" presStyleIdx="2" presStyleCnt="3"/>
      <dgm:spPr/>
    </dgm:pt>
    <dgm:pt modelId="{66A95867-A6CD-4749-B0D1-D21154A1B224}" type="pres">
      <dgm:prSet presAssocID="{FAD0E4AB-B22A-4DFE-9466-C66A3F02C5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utral Face with No Fill"/>
        </a:ext>
      </dgm:extLst>
    </dgm:pt>
    <dgm:pt modelId="{288CA82A-0B67-4772-8019-8D7C83B4F77E}" type="pres">
      <dgm:prSet presAssocID="{FAD0E4AB-B22A-4DFE-9466-C66A3F02C587}" presName="spaceRect" presStyleCnt="0"/>
      <dgm:spPr/>
    </dgm:pt>
    <dgm:pt modelId="{6427B7F2-36D9-4CDA-94F8-130646505BB4}" type="pres">
      <dgm:prSet presAssocID="{FAD0E4AB-B22A-4DFE-9466-C66A3F02C587}" presName="textRect" presStyleLbl="revTx" presStyleIdx="2" presStyleCnt="3">
        <dgm:presLayoutVars>
          <dgm:chMax val="1"/>
          <dgm:chPref val="1"/>
        </dgm:presLayoutVars>
      </dgm:prSet>
      <dgm:spPr/>
    </dgm:pt>
  </dgm:ptLst>
  <dgm:cxnLst>
    <dgm:cxn modelId="{00D79804-0086-4DF0-B8F5-F8C3EDACE582}" type="presOf" srcId="{79B3B034-34B8-40CA-892F-77EB662B04B7}" destId="{40C8FE80-468D-43BC-A7B7-5CAA6895D157}" srcOrd="0" destOrd="0" presId="urn:microsoft.com/office/officeart/2018/5/layout/IconCircleLabelList"/>
    <dgm:cxn modelId="{F8826B13-4AFF-4931-B341-5CCD912FB219}" srcId="{5956744B-465A-46F5-862F-B6BCA155669C}" destId="{FAD0E4AB-B22A-4DFE-9466-C66A3F02C587}" srcOrd="2" destOrd="0" parTransId="{61A93BC4-6460-4F17-8422-EB58AF13DE77}" sibTransId="{E2446831-C9F1-4FD0-879F-D80D71DD83CD}"/>
    <dgm:cxn modelId="{39AD6B20-637C-40BB-A210-3543C7ABC331}" type="presOf" srcId="{5956744B-465A-46F5-862F-B6BCA155669C}" destId="{EAF617F0-0EA6-4273-A772-060D1C243A2B}" srcOrd="0" destOrd="0" presId="urn:microsoft.com/office/officeart/2018/5/layout/IconCircleLabelList"/>
    <dgm:cxn modelId="{C4E12A34-036F-40E2-A57F-C31682451E7F}" type="presOf" srcId="{36513A60-9C45-4161-BD23-B9AA1196991A}" destId="{2DEA3286-E0AB-480A-9690-151AFBBD7101}" srcOrd="0" destOrd="0" presId="urn:microsoft.com/office/officeart/2018/5/layout/IconCircleLabelList"/>
    <dgm:cxn modelId="{2BC10272-C4C1-47B8-B616-7FDF93AFA4DE}" srcId="{5956744B-465A-46F5-862F-B6BCA155669C}" destId="{36513A60-9C45-4161-BD23-B9AA1196991A}" srcOrd="0" destOrd="0" parTransId="{EF2BF26C-2BD0-45A2-B44C-57BD851916B4}" sibTransId="{3BD97019-5081-4965-914F-99333A9627DE}"/>
    <dgm:cxn modelId="{469D0858-9F13-48F4-BD52-4838A330F7A5}" type="presOf" srcId="{FAD0E4AB-B22A-4DFE-9466-C66A3F02C587}" destId="{6427B7F2-36D9-4CDA-94F8-130646505BB4}" srcOrd="0" destOrd="0" presId="urn:microsoft.com/office/officeart/2018/5/layout/IconCircleLabelList"/>
    <dgm:cxn modelId="{1282BC84-8318-49D5-AE2E-E430CEF5C848}" srcId="{5956744B-465A-46F5-862F-B6BCA155669C}" destId="{79B3B034-34B8-40CA-892F-77EB662B04B7}" srcOrd="1" destOrd="0" parTransId="{A4D104F3-E674-4733-97D6-97DA7E15C4B4}" sibTransId="{33A42FB7-58C3-4F9F-9155-3070AAEEC852}"/>
    <dgm:cxn modelId="{43596BD9-21BB-466D-9CFE-6BFE79865BF4}" type="presParOf" srcId="{EAF617F0-0EA6-4273-A772-060D1C243A2B}" destId="{7A1DC001-158F-4734-8435-4F6024DD37DD}" srcOrd="0" destOrd="0" presId="urn:microsoft.com/office/officeart/2018/5/layout/IconCircleLabelList"/>
    <dgm:cxn modelId="{54F0D8BA-7452-416B-ACDA-424765A5ABAF}" type="presParOf" srcId="{7A1DC001-158F-4734-8435-4F6024DD37DD}" destId="{4F4BA7BA-4C17-4896-B1E8-17700A2F50D7}" srcOrd="0" destOrd="0" presId="urn:microsoft.com/office/officeart/2018/5/layout/IconCircleLabelList"/>
    <dgm:cxn modelId="{23CF6FEA-05F0-434E-8DC7-1357A79195C1}" type="presParOf" srcId="{7A1DC001-158F-4734-8435-4F6024DD37DD}" destId="{BA4B8611-7B22-4A61-AFB7-2AFA3478A8ED}" srcOrd="1" destOrd="0" presId="urn:microsoft.com/office/officeart/2018/5/layout/IconCircleLabelList"/>
    <dgm:cxn modelId="{348A1887-0527-42E4-BF82-DAC4F1F46C59}" type="presParOf" srcId="{7A1DC001-158F-4734-8435-4F6024DD37DD}" destId="{A39329D6-E4C2-4165-8BA7-7E97B2B0DD64}" srcOrd="2" destOrd="0" presId="urn:microsoft.com/office/officeart/2018/5/layout/IconCircleLabelList"/>
    <dgm:cxn modelId="{199BBEA6-9437-43BC-8E7F-ABA105180B0B}" type="presParOf" srcId="{7A1DC001-158F-4734-8435-4F6024DD37DD}" destId="{2DEA3286-E0AB-480A-9690-151AFBBD7101}" srcOrd="3" destOrd="0" presId="urn:microsoft.com/office/officeart/2018/5/layout/IconCircleLabelList"/>
    <dgm:cxn modelId="{EFDC2BC9-B81E-4C55-B9B0-AC867F418B73}" type="presParOf" srcId="{EAF617F0-0EA6-4273-A772-060D1C243A2B}" destId="{EAC13460-A839-4888-B867-FDB55E9CEC6A}" srcOrd="1" destOrd="0" presId="urn:microsoft.com/office/officeart/2018/5/layout/IconCircleLabelList"/>
    <dgm:cxn modelId="{9F6783CA-6BF5-48DE-977B-635F33A6BBEB}" type="presParOf" srcId="{EAF617F0-0EA6-4273-A772-060D1C243A2B}" destId="{5192B379-6608-4CCF-95CB-93EDA4653C0D}" srcOrd="2" destOrd="0" presId="urn:microsoft.com/office/officeart/2018/5/layout/IconCircleLabelList"/>
    <dgm:cxn modelId="{EA1EF29E-1496-49E3-B764-58B13292F658}" type="presParOf" srcId="{5192B379-6608-4CCF-95CB-93EDA4653C0D}" destId="{FCCFC0B9-0DE9-407C-AAC2-B725838B5232}" srcOrd="0" destOrd="0" presId="urn:microsoft.com/office/officeart/2018/5/layout/IconCircleLabelList"/>
    <dgm:cxn modelId="{E4DCCC62-8858-4E7F-9858-94EFDA08B3B2}" type="presParOf" srcId="{5192B379-6608-4CCF-95CB-93EDA4653C0D}" destId="{53120940-93FE-4B79-960B-280AE1300AC5}" srcOrd="1" destOrd="0" presId="urn:microsoft.com/office/officeart/2018/5/layout/IconCircleLabelList"/>
    <dgm:cxn modelId="{3CB5F9C7-1C42-4355-961E-972039D231BA}" type="presParOf" srcId="{5192B379-6608-4CCF-95CB-93EDA4653C0D}" destId="{5AD2D370-5885-4F7E-9E26-0551B781A2A8}" srcOrd="2" destOrd="0" presId="urn:microsoft.com/office/officeart/2018/5/layout/IconCircleLabelList"/>
    <dgm:cxn modelId="{58AFB027-AA3B-4A34-B94C-CCF132DAF065}" type="presParOf" srcId="{5192B379-6608-4CCF-95CB-93EDA4653C0D}" destId="{40C8FE80-468D-43BC-A7B7-5CAA6895D157}" srcOrd="3" destOrd="0" presId="urn:microsoft.com/office/officeart/2018/5/layout/IconCircleLabelList"/>
    <dgm:cxn modelId="{2CAE5713-209E-4438-AAD9-638E27026DC3}" type="presParOf" srcId="{EAF617F0-0EA6-4273-A772-060D1C243A2B}" destId="{07694ABD-EC10-4432-8A79-D4513EA14B8C}" srcOrd="3" destOrd="0" presId="urn:microsoft.com/office/officeart/2018/5/layout/IconCircleLabelList"/>
    <dgm:cxn modelId="{287BDF3E-F9EA-40C5-B52A-4CC9F831796C}" type="presParOf" srcId="{EAF617F0-0EA6-4273-A772-060D1C243A2B}" destId="{2360BC88-A026-4ACB-87B1-D60B4E4C16F5}" srcOrd="4" destOrd="0" presId="urn:microsoft.com/office/officeart/2018/5/layout/IconCircleLabelList"/>
    <dgm:cxn modelId="{3CE56D04-5CE9-47FF-B798-A1A18931FDA7}" type="presParOf" srcId="{2360BC88-A026-4ACB-87B1-D60B4E4C16F5}" destId="{223A3558-30B3-4DDF-BC9D-F11734D1264D}" srcOrd="0" destOrd="0" presId="urn:microsoft.com/office/officeart/2018/5/layout/IconCircleLabelList"/>
    <dgm:cxn modelId="{B7DF5C58-7873-43E4-B1BA-B317856D7D8E}" type="presParOf" srcId="{2360BC88-A026-4ACB-87B1-D60B4E4C16F5}" destId="{66A95867-A6CD-4749-B0D1-D21154A1B224}" srcOrd="1" destOrd="0" presId="urn:microsoft.com/office/officeart/2018/5/layout/IconCircleLabelList"/>
    <dgm:cxn modelId="{D58DB61F-E907-42E6-922E-182E1726B075}" type="presParOf" srcId="{2360BC88-A026-4ACB-87B1-D60B4E4C16F5}" destId="{288CA82A-0B67-4772-8019-8D7C83B4F77E}" srcOrd="2" destOrd="0" presId="urn:microsoft.com/office/officeart/2018/5/layout/IconCircleLabelList"/>
    <dgm:cxn modelId="{6C626133-DF83-4902-9C46-FBFC0A272343}" type="presParOf" srcId="{2360BC88-A026-4ACB-87B1-D60B4E4C16F5}" destId="{6427B7F2-36D9-4CDA-94F8-130646505BB4}"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BA7BA-4C17-4896-B1E8-17700A2F50D7}">
      <dsp:nvSpPr>
        <dsp:cNvPr id="0" name=""/>
        <dsp:cNvSpPr/>
      </dsp:nvSpPr>
      <dsp:spPr>
        <a:xfrm>
          <a:off x="638098" y="7837"/>
          <a:ext cx="1715625" cy="17156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4B8611-7B22-4A61-AFB7-2AFA3478A8ED}">
      <dsp:nvSpPr>
        <dsp:cNvPr id="0" name=""/>
        <dsp:cNvSpPr/>
      </dsp:nvSpPr>
      <dsp:spPr>
        <a:xfrm>
          <a:off x="1003723" y="373462"/>
          <a:ext cx="984375" cy="98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EA3286-E0AB-480A-9690-151AFBBD7101}">
      <dsp:nvSpPr>
        <dsp:cNvPr id="0" name=""/>
        <dsp:cNvSpPr/>
      </dsp:nvSpPr>
      <dsp:spPr>
        <a:xfrm>
          <a:off x="89660" y="225783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1. Assess your self-talk and thoughts</a:t>
          </a:r>
          <a:endParaRPr lang="en-US" sz="1900" kern="1200"/>
        </a:p>
      </dsp:txBody>
      <dsp:txXfrm>
        <a:off x="89660" y="2257837"/>
        <a:ext cx="2812500" cy="720000"/>
      </dsp:txXfrm>
    </dsp:sp>
    <dsp:sp modelId="{FCCFC0B9-0DE9-407C-AAC2-B725838B5232}">
      <dsp:nvSpPr>
        <dsp:cNvPr id="0" name=""/>
        <dsp:cNvSpPr/>
      </dsp:nvSpPr>
      <dsp:spPr>
        <a:xfrm>
          <a:off x="3942785" y="7837"/>
          <a:ext cx="1715625" cy="17156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20940-93FE-4B79-960B-280AE1300AC5}">
      <dsp:nvSpPr>
        <dsp:cNvPr id="0" name=""/>
        <dsp:cNvSpPr/>
      </dsp:nvSpPr>
      <dsp:spPr>
        <a:xfrm>
          <a:off x="4308410" y="373462"/>
          <a:ext cx="984375" cy="98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C8FE80-468D-43BC-A7B7-5CAA6895D157}">
      <dsp:nvSpPr>
        <dsp:cNvPr id="0" name=""/>
        <dsp:cNvSpPr/>
      </dsp:nvSpPr>
      <dsp:spPr>
        <a:xfrm>
          <a:off x="3394348" y="225783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2. Use your senses</a:t>
          </a:r>
          <a:endParaRPr lang="en-US" sz="1900" kern="1200"/>
        </a:p>
      </dsp:txBody>
      <dsp:txXfrm>
        <a:off x="3394348" y="2257837"/>
        <a:ext cx="2812500" cy="720000"/>
      </dsp:txXfrm>
    </dsp:sp>
    <dsp:sp modelId="{223A3558-30B3-4DDF-BC9D-F11734D1264D}">
      <dsp:nvSpPr>
        <dsp:cNvPr id="0" name=""/>
        <dsp:cNvSpPr/>
      </dsp:nvSpPr>
      <dsp:spPr>
        <a:xfrm>
          <a:off x="7247473" y="7837"/>
          <a:ext cx="1715625" cy="17156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95867-A6CD-4749-B0D1-D21154A1B224}">
      <dsp:nvSpPr>
        <dsp:cNvPr id="0" name=""/>
        <dsp:cNvSpPr/>
      </dsp:nvSpPr>
      <dsp:spPr>
        <a:xfrm>
          <a:off x="7613098" y="373462"/>
          <a:ext cx="984375" cy="9843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27B7F2-36D9-4CDA-94F8-130646505BB4}">
      <dsp:nvSpPr>
        <dsp:cNvPr id="0" name=""/>
        <dsp:cNvSpPr/>
      </dsp:nvSpPr>
      <dsp:spPr>
        <a:xfrm>
          <a:off x="6699035" y="2257837"/>
          <a:ext cx="281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b="1" kern="1200"/>
            <a:t>3. Express your feelings</a:t>
          </a:r>
          <a:endParaRPr lang="en-US" sz="1900" kern="1200"/>
        </a:p>
      </dsp:txBody>
      <dsp:txXfrm>
        <a:off x="6699035" y="2257837"/>
        <a:ext cx="2812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9655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0404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103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560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47798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113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83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626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625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2562119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844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232705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695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9502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3140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54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6276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9/22/2020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42961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9B347087-DEE1-4F23-8486-A2690AA19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4BB81AE-EE4A-4AA4-8941-104B6C9435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tx2"/>
          </a:solidFill>
          <a:ln>
            <a:noFill/>
          </a:ln>
          <a:effectLst>
            <a:outerShdw blurRad="114300" dist="127000" dir="54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4" name="Picture 3">
            <a:extLst>
              <a:ext uri="{FF2B5EF4-FFF2-40B4-BE49-F238E27FC236}">
                <a16:creationId xmlns:a16="http://schemas.microsoft.com/office/drawing/2014/main" id="{2CCCC7E9-0109-4667-9D07-FA861A16EB1E}"/>
              </a:ext>
            </a:extLst>
          </p:cNvPr>
          <p:cNvPicPr>
            <a:picLocks noChangeAspect="1"/>
          </p:cNvPicPr>
          <p:nvPr/>
        </p:nvPicPr>
        <p:blipFill rotWithShape="1">
          <a:blip r:embed="rId3">
            <a:alphaModFix amt="50000"/>
          </a:blip>
          <a:srcRect t="16886" r="1" b="4612"/>
          <a:stretch/>
        </p:blipFill>
        <p:spPr>
          <a:xfrm>
            <a:off x="486138" y="488137"/>
            <a:ext cx="11227442" cy="5883295"/>
          </a:xfrm>
          <a:prstGeom prst="rect">
            <a:avLst/>
          </a:prstGeom>
        </p:spPr>
      </p:pic>
      <p:cxnSp>
        <p:nvCxnSpPr>
          <p:cNvPr id="45" name="Straight Connector 44">
            <a:extLst>
              <a:ext uri="{FF2B5EF4-FFF2-40B4-BE49-F238E27FC236}">
                <a16:creationId xmlns:a16="http://schemas.microsoft.com/office/drawing/2014/main" id="{4AA791FC-1AEF-4561-93B5-6B9E981BBB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21280" y="3594428"/>
            <a:ext cx="694944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47" name="Rectangle 46">
            <a:extLst>
              <a:ext uri="{FF2B5EF4-FFF2-40B4-BE49-F238E27FC236}">
                <a16:creationId xmlns:a16="http://schemas.microsoft.com/office/drawing/2014/main" id="{AAA2202F-2A68-464D-8E53-CEBE9303D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49" name="Group 48">
            <a:extLst>
              <a:ext uri="{FF2B5EF4-FFF2-40B4-BE49-F238E27FC236}">
                <a16:creationId xmlns:a16="http://schemas.microsoft.com/office/drawing/2014/main" id="{5B129734-DF6D-46B8-A0E0-4F178B3AD2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8956"/>
            <a:ext cx="12234672" cy="658368"/>
            <a:chOff x="-18288" y="3128956"/>
            <a:chExt cx="12234672" cy="658368"/>
          </a:xfrm>
        </p:grpSpPr>
        <p:sp useBgFill="1">
          <p:nvSpPr>
            <p:cNvPr id="50" name="Rounded Rectangle 21">
              <a:extLst>
                <a:ext uri="{FF2B5EF4-FFF2-40B4-BE49-F238E27FC236}">
                  <a16:creationId xmlns:a16="http://schemas.microsoft.com/office/drawing/2014/main" id="{6A986578-4991-4E9B-94B7-056F6B09B7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1" name="Picture 50">
              <a:extLst>
                <a:ext uri="{FF2B5EF4-FFF2-40B4-BE49-F238E27FC236}">
                  <a16:creationId xmlns:a16="http://schemas.microsoft.com/office/drawing/2014/main" id="{257D0097-ACF2-46A6-804C-C5D55A188FE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8288" y="3154680"/>
              <a:ext cx="777240" cy="606425"/>
            </a:xfrm>
            <a:prstGeom prst="rect">
              <a:avLst/>
            </a:prstGeom>
          </p:spPr>
        </p:pic>
        <p:sp useBgFill="1">
          <p:nvSpPr>
            <p:cNvPr id="52" name="Rounded Rectangle 27">
              <a:extLst>
                <a:ext uri="{FF2B5EF4-FFF2-40B4-BE49-F238E27FC236}">
                  <a16:creationId xmlns:a16="http://schemas.microsoft.com/office/drawing/2014/main" id="{A71DA5EB-109A-4C2F-A093-7E5F6490B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53" name="Picture 52">
              <a:extLst>
                <a:ext uri="{FF2B5EF4-FFF2-40B4-BE49-F238E27FC236}">
                  <a16:creationId xmlns:a16="http://schemas.microsoft.com/office/drawing/2014/main" id="{DA85B8CE-EB01-4DD0-8B39-D413503D77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flipH="1">
              <a:off x="11439144" y="3154680"/>
              <a:ext cx="777240" cy="606425"/>
            </a:xfrm>
            <a:prstGeom prst="rect">
              <a:avLst/>
            </a:prstGeom>
          </p:spPr>
        </p:pic>
      </p:gr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2224403" y="816333"/>
            <a:ext cx="8229600" cy="1917800"/>
          </a:xfrm>
        </p:spPr>
        <p:txBody>
          <a:bodyPr>
            <a:normAutofit/>
          </a:bodyPr>
          <a:lstStyle/>
          <a:p>
            <a:pPr>
              <a:lnSpc>
                <a:spcPct val="90000"/>
              </a:lnSpc>
            </a:pPr>
            <a:r>
              <a:rPr lang="tr-TR" sz="5600" dirty="0">
                <a:solidFill>
                  <a:schemeClr val="accent6">
                    <a:lumMod val="60000"/>
                    <a:lumOff val="40000"/>
                  </a:schemeClr>
                </a:solidFill>
              </a:rPr>
              <a:t>SOCIAL &amp; EMOTIONAL LEARNING</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2453003" y="4189969"/>
            <a:ext cx="7772400" cy="860727"/>
          </a:xfrm>
        </p:spPr>
        <p:txBody>
          <a:bodyPr vert="horz" lIns="91440" tIns="45720" rIns="91440" bIns="45720" rtlCol="0" anchor="t">
            <a:noAutofit/>
          </a:bodyPr>
          <a:lstStyle/>
          <a:p>
            <a:r>
              <a:rPr lang="tr-TR" sz="2800" b="1" i="1" dirty="0">
                <a:solidFill>
                  <a:schemeClr val="accent6">
                    <a:lumMod val="60000"/>
                    <a:lumOff val="40000"/>
                  </a:schemeClr>
                </a:solidFill>
                <a:latin typeface="Palatino Linotype"/>
              </a:rPr>
              <a:t>Social and emotional learning can improve positive attitudes towards self </a:t>
            </a:r>
            <a:r>
              <a:rPr lang="tr-TR" sz="2800" b="1" i="1" dirty="0" err="1">
                <a:solidFill>
                  <a:schemeClr val="accent6">
                    <a:lumMod val="60000"/>
                    <a:lumOff val="40000"/>
                  </a:schemeClr>
                </a:solidFill>
                <a:latin typeface="Palatino Linotype"/>
              </a:rPr>
              <a:t>and</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others</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and</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increase</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students</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academic</a:t>
            </a:r>
            <a:r>
              <a:rPr lang="tr-TR" sz="2800" b="1" i="1" dirty="0">
                <a:solidFill>
                  <a:schemeClr val="accent6">
                    <a:lumMod val="60000"/>
                    <a:lumOff val="40000"/>
                  </a:schemeClr>
                </a:solidFill>
                <a:latin typeface="Palatino Linotype"/>
              </a:rPr>
              <a:t> </a:t>
            </a:r>
            <a:r>
              <a:rPr lang="tr-TR" sz="2800" b="1" i="1" dirty="0" err="1">
                <a:solidFill>
                  <a:schemeClr val="accent6">
                    <a:lumMod val="60000"/>
                    <a:lumOff val="40000"/>
                  </a:schemeClr>
                </a:solidFill>
                <a:latin typeface="Palatino Linotype"/>
              </a:rPr>
              <a:t>perfomance</a:t>
            </a:r>
            <a:r>
              <a:rPr lang="tr-TR" sz="2800" b="1" i="1" dirty="0">
                <a:solidFill>
                  <a:schemeClr val="accent6">
                    <a:lumMod val="60000"/>
                    <a:lumOff val="40000"/>
                  </a:schemeClr>
                </a:solidFill>
                <a:latin typeface="Palatino Linotype"/>
              </a:rPr>
              <a:t>.</a:t>
            </a:r>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7332EA-6FB3-419C-A042-DCE57364FC94}"/>
              </a:ext>
            </a:extLst>
          </p:cNvPr>
          <p:cNvSpPr txBox="1"/>
          <p:nvPr/>
        </p:nvSpPr>
        <p:spPr>
          <a:xfrm>
            <a:off x="1115684" y="1029419"/>
            <a:ext cx="10118783" cy="36040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800" b="1"/>
              <a:t>3</a:t>
            </a:r>
            <a:r>
              <a:rPr lang="en-US" sz="2800" b="1">
                <a:ea typeface="+mn-lt"/>
                <a:cs typeface="+mn-lt"/>
              </a:rPr>
              <a:t>. Express your feelings</a:t>
            </a:r>
            <a:endParaRPr lang="en-US" sz="2800">
              <a:ea typeface="+mn-lt"/>
              <a:cs typeface="+mn-lt"/>
            </a:endParaRPr>
          </a:p>
          <a:p>
            <a:pPr marL="742950" lvl="1" indent="-285750">
              <a:spcBef>
                <a:spcPct val="20000"/>
              </a:spcBef>
              <a:spcAft>
                <a:spcPts val="600"/>
              </a:spcAft>
              <a:buFont typeface="Arial"/>
              <a:buChar char="•"/>
            </a:pPr>
            <a:r>
              <a:rPr lang="en-US" sz="2800"/>
              <a:t>Many people do not like to think too much about their feelings, and this may make getting any emotions out very difficult for them; however doing so can often be very worthwhile. Our feelings are immediate responses to our experiences and give us good information about what is happening in a situation.</a:t>
            </a:r>
            <a:endParaRPr lang="en-US" sz="2800" dirty="0">
              <a:ea typeface="+mn-lt"/>
              <a:cs typeface="+mn-lt"/>
            </a:endParaRPr>
          </a:p>
          <a:p>
            <a:pPr marL="285750" indent="-285750">
              <a:spcBef>
                <a:spcPct val="20000"/>
              </a:spcBef>
              <a:spcAft>
                <a:spcPts val="600"/>
              </a:spcAft>
              <a:buFont typeface="Arial"/>
              <a:buChar char="•"/>
            </a:pPr>
            <a:endParaRPr lang="en-US" dirty="0">
              <a:ea typeface="+mn-lt"/>
              <a:cs typeface="+mn-lt"/>
            </a:endParaRPr>
          </a:p>
          <a:p>
            <a:endParaRPr lang="en-US"/>
          </a:p>
        </p:txBody>
      </p:sp>
    </p:spTree>
    <p:extLst>
      <p:ext uri="{BB962C8B-B14F-4D97-AF65-F5344CB8AC3E}">
        <p14:creationId xmlns:p14="http://schemas.microsoft.com/office/powerpoint/2010/main" val="179372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575D7A7-3C36-4508-9BC6-70A93BD3C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934" y="0"/>
            <a:ext cx="12231160" cy="6856214"/>
            <a:chOff x="-16934" y="0"/>
            <a:chExt cx="12231160" cy="6856214"/>
          </a:xfrm>
        </p:grpSpPr>
        <p:pic>
          <p:nvPicPr>
            <p:cNvPr id="73" name="Picture 72">
              <a:extLst>
                <a:ext uri="{FF2B5EF4-FFF2-40B4-BE49-F238E27FC236}">
                  <a16:creationId xmlns:a16="http://schemas.microsoft.com/office/drawing/2014/main" id="{BC964A0D-06B7-4C16-AC9F-20ADDA8059E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4" name="Rectangle 73">
              <a:extLst>
                <a:ext uri="{FF2B5EF4-FFF2-40B4-BE49-F238E27FC236}">
                  <a16:creationId xmlns:a16="http://schemas.microsoft.com/office/drawing/2014/main" id="{F5703F5C-55DF-45CD-BC3F-3BE8F1033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75" name="Picture 74">
              <a:extLst>
                <a:ext uri="{FF2B5EF4-FFF2-40B4-BE49-F238E27FC236}">
                  <a16:creationId xmlns:a16="http://schemas.microsoft.com/office/drawing/2014/main" id="{A8C7134F-70F9-4826-A97E-9B39AEA08F5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76" name="Picture 75">
              <a:extLst>
                <a:ext uri="{FF2B5EF4-FFF2-40B4-BE49-F238E27FC236}">
                  <a16:creationId xmlns:a16="http://schemas.microsoft.com/office/drawing/2014/main" id="{39351E73-B6DD-4B56-8EE9-C16B5711C46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78" name="Straight Connector 77">
            <a:extLst>
              <a:ext uri="{FF2B5EF4-FFF2-40B4-BE49-F238E27FC236}">
                <a16:creationId xmlns:a16="http://schemas.microsoft.com/office/drawing/2014/main" id="{AE446D0E-6531-40B7-A182-FB86024397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80" name="Rectangle 79">
            <a:extLst>
              <a:ext uri="{FF2B5EF4-FFF2-40B4-BE49-F238E27FC236}">
                <a16:creationId xmlns:a16="http://schemas.microsoft.com/office/drawing/2014/main" id="{53EDA46E-AECC-43B8-B54F-FA6E4C0C6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A789037-2F02-4B13-8573-CB800A968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1795" y="576916"/>
            <a:ext cx="3992501" cy="5734983"/>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extrusionH="76200" contourW="12700">
            <a:bevelT w="19050" h="0" prst="coolSlant"/>
            <a:extrusionClr>
              <a:schemeClr val="accent3">
                <a:lumMod val="50000"/>
              </a:schemeClr>
            </a:extrusionClr>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567B4C5E-A726-4AC9-9254-E81F0698B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673" y="742355"/>
            <a:ext cx="3666744" cy="5404104"/>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C4A42F68-7CE0-4EB4-888B-B70E1295010A}"/>
              </a:ext>
            </a:extLst>
          </p:cNvPr>
          <p:cNvSpPr>
            <a:spLocks noGrp="1"/>
          </p:cNvSpPr>
          <p:nvPr>
            <p:ph type="title"/>
          </p:nvPr>
        </p:nvSpPr>
        <p:spPr>
          <a:xfrm>
            <a:off x="1130207" y="1385822"/>
            <a:ext cx="3055676" cy="2876305"/>
          </a:xfrm>
        </p:spPr>
        <p:txBody>
          <a:bodyPr vert="horz" lIns="91440" tIns="45720" rIns="91440" bIns="45720" rtlCol="0" anchor="b">
            <a:normAutofit/>
          </a:bodyPr>
          <a:lstStyle/>
          <a:p>
            <a:endParaRPr lang="en-US" sz="5400">
              <a:solidFill>
                <a:schemeClr val="bg1"/>
              </a:solidFill>
            </a:endParaRPr>
          </a:p>
        </p:txBody>
      </p:sp>
      <p:cxnSp>
        <p:nvCxnSpPr>
          <p:cNvPr id="86" name="Straight Connector 85">
            <a:extLst>
              <a:ext uri="{FF2B5EF4-FFF2-40B4-BE49-F238E27FC236}">
                <a16:creationId xmlns:a16="http://schemas.microsoft.com/office/drawing/2014/main" id="{47F9D90F-7118-49FD-9E75-223103DD9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6971" y="4397593"/>
            <a:ext cx="2762149"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737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5213-B65E-44A7-9930-1AF5D5BF5FC1}"/>
              </a:ext>
            </a:extLst>
          </p:cNvPr>
          <p:cNvSpPr>
            <a:spLocks noGrp="1"/>
          </p:cNvSpPr>
          <p:nvPr>
            <p:ph type="title"/>
          </p:nvPr>
        </p:nvSpPr>
        <p:spPr/>
        <p:txBody>
          <a:bodyPr/>
          <a:lstStyle/>
          <a:p>
            <a:r>
              <a:rPr lang="en-US"/>
              <a:t>Lesson/Activity: Self Awareness</a:t>
            </a:r>
          </a:p>
        </p:txBody>
      </p:sp>
      <p:sp>
        <p:nvSpPr>
          <p:cNvPr id="3" name="Content Placeholder 2">
            <a:extLst>
              <a:ext uri="{FF2B5EF4-FFF2-40B4-BE49-F238E27FC236}">
                <a16:creationId xmlns:a16="http://schemas.microsoft.com/office/drawing/2014/main" id="{884D019C-B6C9-4F57-8313-ECDD9132B748}"/>
              </a:ext>
            </a:extLst>
          </p:cNvPr>
          <p:cNvSpPr>
            <a:spLocks noGrp="1"/>
          </p:cNvSpPr>
          <p:nvPr>
            <p:ph idx="1"/>
          </p:nvPr>
        </p:nvSpPr>
        <p:spPr/>
        <p:txBody>
          <a:bodyPr>
            <a:normAutofit/>
          </a:bodyPr>
          <a:lstStyle/>
          <a:p>
            <a:r>
              <a:rPr lang="en-US" sz="3200">
                <a:ea typeface="+mn-lt"/>
                <a:cs typeface="+mn-lt"/>
              </a:rPr>
              <a:t>Ask students to identify their own personal strengths and weaknesses that they’d like to work on through art illustration or essay form. </a:t>
            </a:r>
            <a:endParaRPr lang="en-US" sz="3200"/>
          </a:p>
        </p:txBody>
      </p:sp>
    </p:spTree>
    <p:extLst>
      <p:ext uri="{BB962C8B-B14F-4D97-AF65-F5344CB8AC3E}">
        <p14:creationId xmlns:p14="http://schemas.microsoft.com/office/powerpoint/2010/main" val="180372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screenshot of a cell phone&#10;&#10;Description automatically generated">
            <a:extLst>
              <a:ext uri="{FF2B5EF4-FFF2-40B4-BE49-F238E27FC236}">
                <a16:creationId xmlns:a16="http://schemas.microsoft.com/office/drawing/2014/main" id="{169E6CA7-98A3-473F-9095-E5850A952114}"/>
              </a:ext>
            </a:extLst>
          </p:cNvPr>
          <p:cNvPicPr>
            <a:picLocks noChangeAspect="1"/>
          </p:cNvPicPr>
          <p:nvPr/>
        </p:nvPicPr>
        <p:blipFill>
          <a:blip r:embed="rId3"/>
          <a:stretch>
            <a:fillRect/>
          </a:stretch>
        </p:blipFill>
        <p:spPr>
          <a:xfrm>
            <a:off x="486453" y="48886"/>
            <a:ext cx="11381823" cy="6579785"/>
          </a:xfrm>
          <a:prstGeom prst="rect">
            <a:avLst/>
          </a:prstGeom>
        </p:spPr>
      </p:pic>
    </p:spTree>
    <p:extLst>
      <p:ext uri="{BB962C8B-B14F-4D97-AF65-F5344CB8AC3E}">
        <p14:creationId xmlns:p14="http://schemas.microsoft.com/office/powerpoint/2010/main" val="2244429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F9F7AA-0234-4900-8B08-0919D745DD10}"/>
              </a:ext>
            </a:extLst>
          </p:cNvPr>
          <p:cNvSpPr>
            <a:spLocks noGrp="1"/>
          </p:cNvSpPr>
          <p:nvPr>
            <p:ph type="title"/>
          </p:nvPr>
        </p:nvSpPr>
        <p:spPr>
          <a:xfrm>
            <a:off x="804421" y="796374"/>
            <a:ext cx="10583158" cy="880027"/>
          </a:xfrm>
        </p:spPr>
        <p:txBody>
          <a:bodyPr>
            <a:normAutofit/>
          </a:bodyPr>
          <a:lstStyle/>
          <a:p>
            <a:r>
              <a:rPr lang="en-US">
                <a:solidFill>
                  <a:schemeClr val="tx2"/>
                </a:solidFill>
              </a:rPr>
              <a:t>What is the purpose of SEL? </a:t>
            </a:r>
          </a:p>
        </p:txBody>
      </p:sp>
      <p:sp>
        <p:nvSpPr>
          <p:cNvPr id="1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3D019C-07CC-4B9F-8842-2FAAC3C5BD7C}"/>
              </a:ext>
            </a:extLst>
          </p:cNvPr>
          <p:cNvSpPr>
            <a:spLocks noGrp="1"/>
          </p:cNvSpPr>
          <p:nvPr>
            <p:ph idx="1"/>
          </p:nvPr>
        </p:nvSpPr>
        <p:spPr>
          <a:xfrm>
            <a:off x="1295401" y="2612256"/>
            <a:ext cx="9601196" cy="3263612"/>
          </a:xfrm>
        </p:spPr>
        <p:txBody>
          <a:bodyPr>
            <a:normAutofit/>
          </a:bodyPr>
          <a:lstStyle/>
          <a:p>
            <a:r>
              <a:rPr lang="en-US">
                <a:solidFill>
                  <a:schemeClr val="bg1"/>
                </a:solidFill>
                <a:ea typeface="+mn-lt"/>
                <a:cs typeface="+mn-lt"/>
              </a:rPr>
              <a:t>Social and emotional learning (SEL) is the process through which children and adults acquire and effectively apply the knowledge, attitudes, and skills necessary to understand and manage emotions, set and achieve positive goals, feel and show empathy for others, establish and maintain positive relationships, and make responsible decisions.</a:t>
            </a:r>
            <a:endParaRPr lang="en-US">
              <a:solidFill>
                <a:schemeClr val="bg1"/>
              </a:solidFill>
            </a:endParaRPr>
          </a:p>
        </p:txBody>
      </p:sp>
    </p:spTree>
    <p:extLst>
      <p:ext uri="{BB962C8B-B14F-4D97-AF65-F5344CB8AC3E}">
        <p14:creationId xmlns:p14="http://schemas.microsoft.com/office/powerpoint/2010/main" val="3314156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715A31-0D37-4E9F-A392-C2D7F33AF2B2}"/>
              </a:ext>
            </a:extLst>
          </p:cNvPr>
          <p:cNvSpPr>
            <a:spLocks noGrp="1"/>
          </p:cNvSpPr>
          <p:nvPr>
            <p:ph type="title"/>
          </p:nvPr>
        </p:nvSpPr>
        <p:spPr>
          <a:xfrm>
            <a:off x="804421" y="796374"/>
            <a:ext cx="10583158" cy="880027"/>
          </a:xfrm>
        </p:spPr>
        <p:txBody>
          <a:bodyPr>
            <a:normAutofit/>
          </a:bodyPr>
          <a:lstStyle/>
          <a:p>
            <a:pPr>
              <a:lnSpc>
                <a:spcPct val="90000"/>
              </a:lnSpc>
            </a:pPr>
            <a:r>
              <a:rPr lang="en-US" sz="3100">
                <a:solidFill>
                  <a:srgbClr val="FFFFFF"/>
                </a:solidFill>
                <a:ea typeface="+mj-lt"/>
                <a:cs typeface="+mj-lt"/>
              </a:rPr>
              <a:t>The Mississippi K-12 SEL standards are divided into five domains:</a:t>
            </a:r>
            <a:endParaRPr lang="en-US" sz="3100">
              <a:solidFill>
                <a:srgbClr val="FFFFFF"/>
              </a:solidFill>
            </a:endParaRPr>
          </a:p>
        </p:txBody>
      </p:sp>
      <p:sp>
        <p:nvSpPr>
          <p:cNvPr id="51" name="Rectangle 50">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D77B99B-6F65-4529-875F-FFEADC08AF4C}"/>
              </a:ext>
            </a:extLst>
          </p:cNvPr>
          <p:cNvSpPr>
            <a:spLocks noGrp="1"/>
          </p:cNvSpPr>
          <p:nvPr>
            <p:ph idx="1"/>
          </p:nvPr>
        </p:nvSpPr>
        <p:spPr>
          <a:xfrm>
            <a:off x="1295401" y="2612256"/>
            <a:ext cx="9601196" cy="3809951"/>
          </a:xfrm>
        </p:spPr>
        <p:txBody>
          <a:bodyPr vert="horz" lIns="91440" tIns="45720" rIns="91440" bIns="45720" rtlCol="0" anchor="t">
            <a:noAutofit/>
          </a:bodyPr>
          <a:lstStyle/>
          <a:p>
            <a:pPr lvl="1">
              <a:lnSpc>
                <a:spcPct val="90000"/>
              </a:lnSpc>
            </a:pPr>
            <a:r>
              <a:rPr lang="en-US" b="1" u="sng">
                <a:ea typeface="+mn-lt"/>
                <a:cs typeface="+mn-lt"/>
              </a:rPr>
              <a:t>Domain 1</a:t>
            </a:r>
            <a:r>
              <a:rPr lang="en-US" b="1">
                <a:ea typeface="+mn-lt"/>
                <a:cs typeface="+mn-lt"/>
              </a:rPr>
              <a:t>: Self-awareness</a:t>
            </a:r>
            <a:r>
              <a:rPr lang="en-US">
                <a:ea typeface="+mn-lt"/>
                <a:cs typeface="+mn-lt"/>
              </a:rPr>
              <a:t> is the ability to identify one’s thoughts, values and emotions and recognize how these shape behaviors. </a:t>
            </a:r>
            <a:endParaRPr lang="en-US"/>
          </a:p>
          <a:p>
            <a:pPr lvl="1">
              <a:lnSpc>
                <a:spcPct val="90000"/>
              </a:lnSpc>
            </a:pPr>
            <a:r>
              <a:rPr lang="en-US" b="1" u="sng">
                <a:ea typeface="+mn-lt"/>
                <a:cs typeface="+mn-lt"/>
              </a:rPr>
              <a:t>Domain 2:</a:t>
            </a:r>
            <a:r>
              <a:rPr lang="en-US" b="1">
                <a:ea typeface="+mn-lt"/>
                <a:cs typeface="+mn-lt"/>
              </a:rPr>
              <a:t> Self-management</a:t>
            </a:r>
            <a:r>
              <a:rPr lang="en-US">
                <a:ea typeface="+mn-lt"/>
                <a:cs typeface="+mn-lt"/>
              </a:rPr>
              <a:t> is the ability to self-regulate emotions, thoughts and behaviors across settings and to set and work towards personal and academic goals.</a:t>
            </a:r>
            <a:endParaRPr lang="en-US"/>
          </a:p>
          <a:p>
            <a:pPr lvl="1">
              <a:lnSpc>
                <a:spcPct val="90000"/>
              </a:lnSpc>
            </a:pPr>
            <a:r>
              <a:rPr lang="en-US" b="1" u="sng">
                <a:ea typeface="+mn-lt"/>
                <a:cs typeface="+mn-lt"/>
              </a:rPr>
              <a:t>Domain 3:</a:t>
            </a:r>
            <a:r>
              <a:rPr lang="en-US" b="1">
                <a:ea typeface="+mn-lt"/>
                <a:cs typeface="+mn-lt"/>
              </a:rPr>
              <a:t> Social awareness</a:t>
            </a:r>
            <a:r>
              <a:rPr lang="en-US">
                <a:ea typeface="+mn-lt"/>
                <a:cs typeface="+mn-lt"/>
              </a:rPr>
              <a:t> is the ability to empathize with and relate to others, including those from diverse backgrounds. </a:t>
            </a:r>
            <a:endParaRPr lang="en-US"/>
          </a:p>
          <a:p>
            <a:pPr lvl="1">
              <a:lnSpc>
                <a:spcPct val="90000"/>
              </a:lnSpc>
            </a:pPr>
            <a:r>
              <a:rPr lang="en-US" b="1" u="sng">
                <a:ea typeface="+mn-lt"/>
                <a:cs typeface="+mn-lt"/>
              </a:rPr>
              <a:t>Domain 4:</a:t>
            </a:r>
            <a:r>
              <a:rPr lang="en-US" b="1">
                <a:ea typeface="+mn-lt"/>
                <a:cs typeface="+mn-lt"/>
              </a:rPr>
              <a:t> Relationship skills</a:t>
            </a:r>
            <a:r>
              <a:rPr lang="en-US">
                <a:ea typeface="+mn-lt"/>
                <a:cs typeface="+mn-lt"/>
              </a:rPr>
              <a:t> include the ability to effectively communicate, cooperate, seek and provide support to others, manage conflict, and effectively handle peer pressure.</a:t>
            </a:r>
            <a:endParaRPr lang="en-US"/>
          </a:p>
          <a:p>
            <a:pPr lvl="1">
              <a:lnSpc>
                <a:spcPct val="90000"/>
              </a:lnSpc>
            </a:pPr>
            <a:r>
              <a:rPr lang="en-US" b="1" u="sng">
                <a:ea typeface="+mn-lt"/>
                <a:cs typeface="+mn-lt"/>
              </a:rPr>
              <a:t>Domain 5:</a:t>
            </a:r>
            <a:r>
              <a:rPr lang="en-US" b="1">
                <a:ea typeface="+mn-lt"/>
                <a:cs typeface="+mn-lt"/>
              </a:rPr>
              <a:t> Decision-making</a:t>
            </a:r>
            <a:r>
              <a:rPr lang="en-US" dirty="0">
                <a:ea typeface="+mn-lt"/>
                <a:cs typeface="+mn-lt"/>
              </a:rPr>
              <a:t> </a:t>
            </a:r>
            <a:r>
              <a:rPr lang="en-US" b="1">
                <a:ea typeface="+mn-lt"/>
                <a:cs typeface="+mn-lt"/>
              </a:rPr>
              <a:t>skills </a:t>
            </a:r>
            <a:r>
              <a:rPr lang="en-US">
                <a:ea typeface="+mn-lt"/>
                <a:cs typeface="+mn-lt"/>
              </a:rPr>
              <a:t>includes the ability to make constructive choices and problem-solve based on safe, ethical, and social norms while evaluating the outcomes of previous choices.</a:t>
            </a:r>
            <a:endParaRPr lang="en-US"/>
          </a:p>
          <a:p>
            <a:pPr lvl="1">
              <a:lnSpc>
                <a:spcPct val="90000"/>
              </a:lnSpc>
            </a:pPr>
            <a:endParaRPr lang="en-US" sz="1700"/>
          </a:p>
          <a:p>
            <a:pPr lvl="1">
              <a:lnSpc>
                <a:spcPct val="90000"/>
              </a:lnSpc>
            </a:pPr>
            <a:endParaRPr lang="en-US" sz="1700"/>
          </a:p>
        </p:txBody>
      </p:sp>
    </p:spTree>
    <p:extLst>
      <p:ext uri="{BB962C8B-B14F-4D97-AF65-F5344CB8AC3E}">
        <p14:creationId xmlns:p14="http://schemas.microsoft.com/office/powerpoint/2010/main" val="95244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24">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26">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27">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3100B7F3-4025-488E-8E43-FAE37B15B143}"/>
              </a:ext>
            </a:extLst>
          </p:cNvPr>
          <p:cNvSpPr>
            <a:spLocks noGrp="1"/>
          </p:cNvSpPr>
          <p:nvPr>
            <p:ph type="title"/>
          </p:nvPr>
        </p:nvSpPr>
        <p:spPr>
          <a:xfrm>
            <a:off x="6094412" y="982132"/>
            <a:ext cx="4802185" cy="1303867"/>
          </a:xfrm>
        </p:spPr>
        <p:txBody>
          <a:bodyPr>
            <a:normAutofit fontScale="90000"/>
          </a:bodyPr>
          <a:lstStyle/>
          <a:p>
            <a:r>
              <a:rPr lang="en-US" dirty="0"/>
              <a:t>Domain 1:</a:t>
            </a:r>
            <a:br>
              <a:rPr lang="en-US" dirty="0"/>
            </a:br>
            <a:r>
              <a:rPr lang="en-US" dirty="0"/>
              <a:t>Self- awareness</a:t>
            </a:r>
          </a:p>
        </p:txBody>
      </p:sp>
      <p:sp>
        <p:nvSpPr>
          <p:cNvPr id="30" name="Rectangle 29">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3">
            <a:extLst>
              <a:ext uri="{FF2B5EF4-FFF2-40B4-BE49-F238E27FC236}">
                <a16:creationId xmlns:a16="http://schemas.microsoft.com/office/drawing/2014/main" id="{9343D86C-465D-4127-9E5D-6384AB5DCC61}"/>
              </a:ext>
            </a:extLst>
          </p:cNvPr>
          <p:cNvPicPr>
            <a:picLocks noChangeAspect="1"/>
          </p:cNvPicPr>
          <p:nvPr/>
        </p:nvPicPr>
        <p:blipFill rotWithShape="1">
          <a:blip r:embed="rId5"/>
          <a:srcRect l="15962" r="8690" b="3"/>
          <a:stretch/>
        </p:blipFill>
        <p:spPr>
          <a:xfrm>
            <a:off x="1412683" y="1410208"/>
            <a:ext cx="3876801" cy="3858780"/>
          </a:xfrm>
          <a:prstGeom prst="rect">
            <a:avLst/>
          </a:prstGeom>
        </p:spPr>
      </p:pic>
      <p:cxnSp>
        <p:nvCxnSpPr>
          <p:cNvPr id="32" name="Straight Connector 31">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4633150-2DDF-4146-B2F8-976AD4B1C46C}"/>
              </a:ext>
            </a:extLst>
          </p:cNvPr>
          <p:cNvSpPr>
            <a:spLocks noGrp="1"/>
          </p:cNvSpPr>
          <p:nvPr>
            <p:ph idx="1"/>
          </p:nvPr>
        </p:nvSpPr>
        <p:spPr>
          <a:xfrm>
            <a:off x="6094412" y="2556932"/>
            <a:ext cx="4802184" cy="3318936"/>
          </a:xfrm>
        </p:spPr>
        <p:txBody>
          <a:bodyPr vert="horz" lIns="91440" tIns="45720" rIns="91440" bIns="45720" rtlCol="0">
            <a:normAutofit/>
          </a:bodyPr>
          <a:lstStyle/>
          <a:p>
            <a:pPr>
              <a:lnSpc>
                <a:spcPct val="90000"/>
              </a:lnSpc>
            </a:pPr>
            <a:r>
              <a:rPr lang="en-US" sz="2000">
                <a:ea typeface="+mj-lt"/>
                <a:cs typeface="+mj-lt"/>
              </a:rPr>
              <a:t>Self-awareness involves acknowledging who you are, your own personality, style, likes, wants, values, beliefs and future goals. To gain a better insight of who we are it is often helpful to self-reflect, and this involves taking time out to think about all these things. Everyone is different including in the way they communicate, learn, and process information or events which may happen.</a:t>
            </a:r>
            <a:endParaRPr lang="en-US" sz="2000"/>
          </a:p>
        </p:txBody>
      </p:sp>
    </p:spTree>
    <p:extLst>
      <p:ext uri="{BB962C8B-B14F-4D97-AF65-F5344CB8AC3E}">
        <p14:creationId xmlns:p14="http://schemas.microsoft.com/office/powerpoint/2010/main" val="285418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0" name="Picture 29">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3E51982-FCC6-439D-A31D-2CBE0D65AD20}"/>
              </a:ext>
            </a:extLst>
          </p:cNvPr>
          <p:cNvSpPr>
            <a:spLocks noGrp="1"/>
          </p:cNvSpPr>
          <p:nvPr>
            <p:ph type="title"/>
          </p:nvPr>
        </p:nvSpPr>
        <p:spPr>
          <a:xfrm>
            <a:off x="6094412" y="982132"/>
            <a:ext cx="4802185" cy="1303867"/>
          </a:xfrm>
        </p:spPr>
        <p:txBody>
          <a:bodyPr>
            <a:normAutofit/>
          </a:bodyPr>
          <a:lstStyle/>
          <a:p>
            <a:pPr>
              <a:lnSpc>
                <a:spcPct val="90000"/>
              </a:lnSpc>
            </a:pPr>
            <a:endParaRPr lang="en-US" sz="2800">
              <a:solidFill>
                <a:srgbClr val="262626"/>
              </a:solidFill>
            </a:endParaRPr>
          </a:p>
          <a:p>
            <a:pPr>
              <a:lnSpc>
                <a:spcPct val="90000"/>
              </a:lnSpc>
            </a:pPr>
            <a:r>
              <a:rPr lang="en-US" sz="2800" b="1" dirty="0">
                <a:solidFill>
                  <a:srgbClr val="262626"/>
                </a:solidFill>
              </a:rPr>
              <a:t>Why is self-awareness important?</a:t>
            </a:r>
            <a:endParaRPr lang="en-US" sz="2800" dirty="0">
              <a:solidFill>
                <a:srgbClr val="262626"/>
              </a:solidFill>
            </a:endParaRPr>
          </a:p>
          <a:p>
            <a:pPr>
              <a:lnSpc>
                <a:spcPct val="90000"/>
              </a:lnSpc>
            </a:pPr>
            <a:endParaRPr lang="en-US" sz="2800">
              <a:solidFill>
                <a:srgbClr val="262626"/>
              </a:solidFill>
            </a:endParaRPr>
          </a:p>
        </p:txBody>
      </p:sp>
      <p:sp>
        <p:nvSpPr>
          <p:cNvPr id="33" name="Rectangle 32">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3" descr="Social Network">
            <a:extLst>
              <a:ext uri="{FF2B5EF4-FFF2-40B4-BE49-F238E27FC236}">
                <a16:creationId xmlns:a16="http://schemas.microsoft.com/office/drawing/2014/main" id="{CEE24CE4-2846-4B0E-B2A9-B3CBE96BEA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1693" y="1410208"/>
            <a:ext cx="3858780" cy="3858780"/>
          </a:xfrm>
          <a:prstGeom prst="rect">
            <a:avLst/>
          </a:prstGeom>
        </p:spPr>
      </p:pic>
      <p:cxnSp>
        <p:nvCxnSpPr>
          <p:cNvPr id="35" name="Straight Connector 34">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76CFDCC-0B64-4A44-A8EE-725B1B344BDA}"/>
              </a:ext>
            </a:extLst>
          </p:cNvPr>
          <p:cNvSpPr>
            <a:spLocks noGrp="1"/>
          </p:cNvSpPr>
          <p:nvPr>
            <p:ph idx="1"/>
          </p:nvPr>
        </p:nvSpPr>
        <p:spPr>
          <a:xfrm>
            <a:off x="6094412" y="2556932"/>
            <a:ext cx="4802184" cy="3318936"/>
          </a:xfrm>
        </p:spPr>
        <p:txBody>
          <a:bodyPr vert="horz" lIns="91440" tIns="45720" rIns="91440" bIns="45720" rtlCol="0">
            <a:normAutofit/>
          </a:bodyPr>
          <a:lstStyle/>
          <a:p>
            <a:r>
              <a:rPr lang="en-US" sz="2200">
                <a:solidFill>
                  <a:srgbClr val="262626"/>
                </a:solidFill>
                <a:ea typeface="+mj-lt"/>
                <a:cs typeface="+mj-lt"/>
              </a:rPr>
              <a:t>Self-awareness allows us to understand our strengths and weakness, and therefore improve our weakness and use and acknowledge our strengths throughout day to day activities. The ability to understand our own strengths and weaknesses also promotes better decision making, and this in turn leads to more positive outcomes in life.</a:t>
            </a:r>
            <a:endParaRPr lang="en-US" sz="2200">
              <a:solidFill>
                <a:srgbClr val="262626"/>
              </a:solidFill>
            </a:endParaRPr>
          </a:p>
        </p:txBody>
      </p:sp>
    </p:spTree>
    <p:extLst>
      <p:ext uri="{BB962C8B-B14F-4D97-AF65-F5344CB8AC3E}">
        <p14:creationId xmlns:p14="http://schemas.microsoft.com/office/powerpoint/2010/main" val="97012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7" name="Group 2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1" name="Picture 3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3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3" name="Picture 3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3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482A9188-BE70-486A-AAD8-ECA86B448B54}"/>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3 Ways to Improve Your Self-Awareness</a:t>
            </a:r>
          </a:p>
        </p:txBody>
      </p:sp>
      <p:graphicFrame>
        <p:nvGraphicFramePr>
          <p:cNvPr id="25" name="Content Placeholder 2">
            <a:extLst>
              <a:ext uri="{FF2B5EF4-FFF2-40B4-BE49-F238E27FC236}">
                <a16:creationId xmlns:a16="http://schemas.microsoft.com/office/drawing/2014/main" id="{55AC370C-2D78-42BB-9EE8-DC4E1A72DE11}"/>
              </a:ext>
            </a:extLst>
          </p:cNvPr>
          <p:cNvGraphicFramePr>
            <a:graphicFrameLocks noGrp="1"/>
          </p:cNvGraphicFramePr>
          <p:nvPr>
            <p:ph idx="1"/>
            <p:extLst>
              <p:ext uri="{D42A27DB-BD31-4B8C-83A1-F6EECF244321}">
                <p14:modId xmlns:p14="http://schemas.microsoft.com/office/powerpoint/2010/main" val="224654944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98228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2861F2-9154-495D-B8C1-AE9F7F50AEC7}"/>
              </a:ext>
            </a:extLst>
          </p:cNvPr>
          <p:cNvSpPr txBox="1"/>
          <p:nvPr/>
        </p:nvSpPr>
        <p:spPr>
          <a:xfrm>
            <a:off x="856891" y="842514"/>
            <a:ext cx="10435086" cy="319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800" b="1"/>
              <a:t>1</a:t>
            </a:r>
            <a:r>
              <a:rPr lang="en-US" sz="2800" b="1">
                <a:ea typeface="+mn-lt"/>
                <a:cs typeface="+mn-lt"/>
              </a:rPr>
              <a:t>. Assess your self-talk and thoughts</a:t>
            </a:r>
            <a:endParaRPr lang="en-US" sz="2800">
              <a:ea typeface="+mn-lt"/>
              <a:cs typeface="+mn-lt"/>
            </a:endParaRPr>
          </a:p>
          <a:p>
            <a:pPr marL="742950" lvl="1" indent="-285750">
              <a:spcBef>
                <a:spcPct val="20000"/>
              </a:spcBef>
              <a:spcAft>
                <a:spcPts val="600"/>
              </a:spcAft>
              <a:buFont typeface="Arial"/>
              <a:buChar char="•"/>
            </a:pPr>
            <a:r>
              <a:rPr lang="en-US" sz="2800"/>
              <a:t>Listen to what your mind is saying, is it negative or positive: Listen to yourself. It is just like the saying "always looks on the bright side of life. If you have trouble sitting and thinking about yourself try writing down your thoughts or your feelings about how you look or feel, or another area of your life you may think about often.</a:t>
            </a:r>
            <a:endParaRPr lang="en-US" sz="2800">
              <a:ea typeface="+mn-lt"/>
              <a:cs typeface="+mn-lt"/>
            </a:endParaRPr>
          </a:p>
          <a:p>
            <a:endParaRPr lang="en-US"/>
          </a:p>
        </p:txBody>
      </p:sp>
    </p:spTree>
    <p:extLst>
      <p:ext uri="{BB962C8B-B14F-4D97-AF65-F5344CB8AC3E}">
        <p14:creationId xmlns:p14="http://schemas.microsoft.com/office/powerpoint/2010/main" val="888709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012A30-CE28-4D15-9F0B-1CECDF0DDE73}"/>
              </a:ext>
            </a:extLst>
          </p:cNvPr>
          <p:cNvSpPr txBox="1"/>
          <p:nvPr/>
        </p:nvSpPr>
        <p:spPr>
          <a:xfrm>
            <a:off x="928778" y="943155"/>
            <a:ext cx="10075652" cy="46597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400" b="1"/>
              <a:t>2</a:t>
            </a:r>
            <a:r>
              <a:rPr lang="en-US" sz="2400" b="1">
                <a:ea typeface="+mn-lt"/>
                <a:cs typeface="+mn-lt"/>
              </a:rPr>
              <a:t>. Use your senses</a:t>
            </a:r>
            <a:endParaRPr lang="en-US" sz="2400">
              <a:ea typeface="+mn-lt"/>
              <a:cs typeface="+mn-lt"/>
            </a:endParaRPr>
          </a:p>
          <a:p>
            <a:pPr marL="742950" lvl="1" indent="-285750">
              <a:spcBef>
                <a:spcPct val="20000"/>
              </a:spcBef>
              <a:spcAft>
                <a:spcPts val="600"/>
              </a:spcAft>
              <a:buFont typeface="Arial"/>
              <a:buChar char="•"/>
            </a:pPr>
            <a:r>
              <a:rPr lang="en-US" sz="2400"/>
              <a:t>Most of our insight into the world is gained through our senses, and in particular our eyes (sight) and nose (smell). These senses allow us to gain insight into our own worlds as well as the world of others such as family members or work colleagues. It is important that we don't let self-talk "filter" what we perceive in our world – it is important to often step back and objectively view things how they are. For example, someone groaning doesn't mean you're boring it may be that they have an issue on their mind that is frustrating or perhaps a simple stomachache – it is important to be aware of other interpretations and not always jump to the conclusion offered by our first thought.</a:t>
            </a:r>
            <a:endParaRPr lang="en-US" sz="2400">
              <a:ea typeface="+mn-lt"/>
              <a:cs typeface="+mn-lt"/>
            </a:endParaRPr>
          </a:p>
          <a:p>
            <a:pPr algn="l"/>
            <a:endParaRPr lang="en-US" dirty="0"/>
          </a:p>
        </p:txBody>
      </p:sp>
    </p:spTree>
    <p:extLst>
      <p:ext uri="{BB962C8B-B14F-4D97-AF65-F5344CB8AC3E}">
        <p14:creationId xmlns:p14="http://schemas.microsoft.com/office/powerpoint/2010/main" val="26753754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Madison</Template>
  <TotalTime>0</TotalTime>
  <Words>0</Words>
  <Application>Microsoft Office PowerPoint</Application>
  <PresentationFormat>Widescreen</PresentationFormat>
  <Paragraphs>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Organic</vt:lpstr>
      <vt:lpstr>SOCIAL &amp; EMOTIONAL LEARNING</vt:lpstr>
      <vt:lpstr>PowerPoint Presentation</vt:lpstr>
      <vt:lpstr>What is the purpose of SEL? </vt:lpstr>
      <vt:lpstr>The Mississippi K-12 SEL standards are divided into five domains:</vt:lpstr>
      <vt:lpstr>Domain 1: Self- awareness</vt:lpstr>
      <vt:lpstr> Why is self-awareness important? </vt:lpstr>
      <vt:lpstr>3 Ways to Improve Your Self-Awareness</vt:lpstr>
      <vt:lpstr>PowerPoint Presentation</vt:lpstr>
      <vt:lpstr>PowerPoint Presentation</vt:lpstr>
      <vt:lpstr>PowerPoint Presentation</vt:lpstr>
      <vt:lpstr>PowerPoint Presentation</vt:lpstr>
      <vt:lpstr>Lesson/Activity: Self Awareness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244</cp:revision>
  <dcterms:created xsi:type="dcterms:W3CDTF">2020-09-16T16:43:34Z</dcterms:created>
  <dcterms:modified xsi:type="dcterms:W3CDTF">2020-09-22T16:32:46Z</dcterms:modified>
</cp:coreProperties>
</file>